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51" r:id="rId3"/>
    <p:sldId id="352" r:id="rId4"/>
    <p:sldId id="353" r:id="rId5"/>
    <p:sldId id="354" r:id="rId6"/>
    <p:sldId id="383" r:id="rId7"/>
    <p:sldId id="384" r:id="rId8"/>
    <p:sldId id="257" r:id="rId9"/>
    <p:sldId id="363" r:id="rId10"/>
    <p:sldId id="367" r:id="rId11"/>
    <p:sldId id="365" r:id="rId12"/>
    <p:sldId id="387" r:id="rId13"/>
    <p:sldId id="388" r:id="rId14"/>
    <p:sldId id="376" r:id="rId15"/>
    <p:sldId id="378" r:id="rId16"/>
    <p:sldId id="379" r:id="rId17"/>
    <p:sldId id="381" r:id="rId18"/>
    <p:sldId id="382" r:id="rId19"/>
    <p:sldId id="375" r:id="rId20"/>
    <p:sldId id="386" r:id="rId21"/>
    <p:sldId id="380" r:id="rId22"/>
    <p:sldId id="377" r:id="rId23"/>
    <p:sldId id="369" r:id="rId24"/>
    <p:sldId id="370" r:id="rId25"/>
    <p:sldId id="362" r:id="rId26"/>
    <p:sldId id="364" r:id="rId27"/>
    <p:sldId id="371" r:id="rId28"/>
    <p:sldId id="372" r:id="rId29"/>
    <p:sldId id="374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82D32-09E2-419D-88E3-BCDDF7A7203C}">
          <p14:sldIdLst>
            <p14:sldId id="256"/>
            <p14:sldId id="351"/>
            <p14:sldId id="352"/>
            <p14:sldId id="353"/>
            <p14:sldId id="354"/>
            <p14:sldId id="383"/>
            <p14:sldId id="384"/>
            <p14:sldId id="257"/>
            <p14:sldId id="363"/>
            <p14:sldId id="367"/>
            <p14:sldId id="365"/>
            <p14:sldId id="387"/>
            <p14:sldId id="388"/>
            <p14:sldId id="376"/>
            <p14:sldId id="378"/>
            <p14:sldId id="379"/>
            <p14:sldId id="381"/>
            <p14:sldId id="382"/>
            <p14:sldId id="375"/>
            <p14:sldId id="386"/>
            <p14:sldId id="380"/>
            <p14:sldId id="377"/>
            <p14:sldId id="369"/>
            <p14:sldId id="370"/>
            <p14:sldId id="362"/>
            <p14:sldId id="364"/>
          </p14:sldIdLst>
        </p14:section>
        <p14:section name="Untitled Section" id="{C8F6BDFD-61BC-4E89-B380-2342FA463A08}">
          <p14:sldIdLst>
            <p14:sldId id="371"/>
            <p14:sldId id="372"/>
            <p14:sldId id="374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F3B"/>
    <a:srgbClr val="548235"/>
    <a:srgbClr val="B84297"/>
    <a:srgbClr val="512BD4"/>
    <a:srgbClr val="5E2C62"/>
    <a:srgbClr val="A5A5A5"/>
    <a:srgbClr val="2C441C"/>
    <a:srgbClr val="2A176F"/>
    <a:srgbClr val="44183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54191" autoAdjust="0"/>
  </p:normalViewPr>
  <p:slideViewPr>
    <p:cSldViewPr snapToGrid="0">
      <p:cViewPr varScale="1">
        <p:scale>
          <a:sx n="61" d="100"/>
          <a:sy n="61" d="100"/>
        </p:scale>
        <p:origin x="2412" y="72"/>
      </p:cViewPr>
      <p:guideLst/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98" d="100"/>
        <a:sy n="98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448F-3A69-4D00-BEC4-199950B0858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DAF2-D9FD-4201-8A83-D0347E71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2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A7B8-9D5C-4DA8-F50D-C8BC0852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C8DBD-2480-23C4-322D-3C96864CA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13EDC-4913-75AD-020E-071D0E826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2D32A-6D7D-2BDF-4D60-EE2156B7E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4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E5CA-F6F6-5A9E-C697-55E1E35F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56AAC-BC40-09DD-0AC0-74CB185BD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B7D05-E2E8-0CB3-DA84-DBC076D57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4AB87-AE2F-6B7A-9445-7DF80957A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28E5-2AF4-DAFC-56F8-91E60C6D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C1672-7BD1-A7BC-6317-BD1E19372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1D0F8-A464-C288-7E42-74F72F1E8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F0D1-CAE8-F144-24FF-8BFCE7DFA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5FAB-F675-3759-20C9-C01B90FB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1388F-3AF4-6AD7-FF8B-BE9FF0A46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28341-BDD4-8F6F-5070-1D8F8C2F3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620D-EC8F-A737-A18B-F1862DB52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92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6868-2499-4CAF-DD0F-7E667227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91030-4EA4-8533-D485-10C7AB58E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47331-00FA-0464-CEAC-CEF50E3C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0A63-7750-5FED-E99A-61647B439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6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0B4E-04AD-C75D-9D96-3C63139C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741F9-77C2-9465-E21B-D1479FFD9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254D7-10EC-E102-CA9D-67115AAC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C7195-66E6-E913-A46E-270F2F97F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DEDC-9BC8-7123-CC41-BF35D37F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2D5CA-086D-13DB-1774-8AC1BD164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BCC7F-8C09-91C2-CA7A-E43CFF1A2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73B9-DFA8-4617-7CC5-08EE1DCEC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5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E43B-087F-3193-8195-56E293CA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18EE8-1BDE-06D8-39B5-A1A0F5C67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CE78C-4DB2-6431-47A2-5AA7E2A05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C524-75A8-F189-6EBB-A454FD314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58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F2B9A-9227-1908-5977-3DBF240EC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69396-0449-D993-810F-FA0868D98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3D021-DF6D-AAAC-8081-3B5BE35F2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8E48A-B601-29C7-CA28-EF22075CB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08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59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0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6E9A-F654-627D-034A-753AF4ED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B5587-9DCA-2F2A-FE9C-EED5E2678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0B5C4-5623-FF88-C65B-1E5E54844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25033-8529-C01D-D28E-ACD7D957F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3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AC1-330B-AC95-A4E2-7A08174A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BF4AC-A5CF-0CB8-9F5E-2CE898572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76A29-00E8-A6E8-6840-B895EB1CD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7C5E-0C9A-65CA-0235-74CED17C1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1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0850-E9F5-0EAB-CE3F-B2B59509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A931F-1FD0-E808-FB02-69D283048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E6F7-B907-26A0-5ED5-E18C0B10B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4A9BE-5F21-5235-564D-30D82150A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60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5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0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60987-1307-B001-2F64-4A07A504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AC705-0575-7B85-2B03-144532A59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E3F1F-B4F7-EFE2-6F31-7A09DAE49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8D3D3-D9BA-EFCB-98D8-4D524892E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D9CC-94A9-98D8-D6E6-DEFD0993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0AA0B-CD68-9C21-B043-2FA77B784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D2AAD-B810-9187-9A89-3DB0436A0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AAF8-7754-FB59-69A5-9E07F34C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6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96A-5AA0-F2BD-D0D8-F06300A3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388EB-D57D-7298-0B13-303E9F2A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B266E-667C-9009-B4B7-F747E07A9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60FB-3C29-669F-01E6-56D20806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bicoglu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2817519"/>
            <a:ext cx="11684000" cy="1222961"/>
          </a:xfrm>
        </p:spPr>
        <p:txBody>
          <a:bodyPr>
            <a:normAutofit/>
          </a:bodyPr>
          <a:lstStyle/>
          <a:p>
            <a:r>
              <a:rPr lang="en-US" sz="8000" b="1" noProof="0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r>
              <a:rPr lang="en-US" sz="8000" b="1" noProof="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7200" noProof="0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as a Simple </a:t>
            </a:r>
            <a:r>
              <a:rPr lang="en-US" sz="8000" b="1" noProof="0" dirty="0">
                <a:solidFill>
                  <a:srgbClr val="3E9FCB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Developer</a:t>
            </a:r>
            <a:endParaRPr lang="en-US" sz="8000" b="1" noProof="0" dirty="0">
              <a:solidFill>
                <a:srgbClr val="B84297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pSp>
        <p:nvGrpSpPr>
          <p:cNvPr id="8" name="Grup 8">
            <a:extLst>
              <a:ext uri="{FF2B5EF4-FFF2-40B4-BE49-F238E27FC236}">
                <a16:creationId xmlns:a16="http://schemas.microsoft.com/office/drawing/2014/main" id="{1497468A-6058-4CCA-A501-624BC3648B47}"/>
              </a:ext>
            </a:extLst>
          </p:cNvPr>
          <p:cNvGrpSpPr/>
          <p:nvPr/>
        </p:nvGrpSpPr>
        <p:grpSpPr>
          <a:xfrm>
            <a:off x="3640046" y="4822264"/>
            <a:ext cx="4525887" cy="1254271"/>
            <a:chOff x="1139481" y="5385757"/>
            <a:chExt cx="4525887" cy="1254271"/>
          </a:xfrm>
        </p:grpSpPr>
        <p:pic>
          <p:nvPicPr>
            <p:cNvPr id="9" name="Resim 2">
              <a:extLst>
                <a:ext uri="{FF2B5EF4-FFF2-40B4-BE49-F238E27FC236}">
                  <a16:creationId xmlns:a16="http://schemas.microsoft.com/office/drawing/2014/main" id="{0F742E17-6DF0-4F44-8D1B-201E31CA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81" y="5417067"/>
              <a:ext cx="1215365" cy="1222961"/>
            </a:xfrm>
            <a:prstGeom prst="rect">
              <a:avLst/>
            </a:prstGeom>
          </p:spPr>
        </p:pic>
        <p:sp>
          <p:nvSpPr>
            <p:cNvPr id="10" name="Metin kutusu 3">
              <a:extLst>
                <a:ext uri="{FF2B5EF4-FFF2-40B4-BE49-F238E27FC236}">
                  <a16:creationId xmlns:a16="http://schemas.microsoft.com/office/drawing/2014/main" id="{2C320148-1120-4C8F-A97E-EE1366950430}"/>
                </a:ext>
              </a:extLst>
            </p:cNvPr>
            <p:cNvSpPr txBox="1"/>
            <p:nvPr/>
          </p:nvSpPr>
          <p:spPr>
            <a:xfrm>
              <a:off x="2413912" y="5385757"/>
              <a:ext cx="27318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292D3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Alper Ebiçoğlu</a:t>
              </a:r>
            </a:p>
            <a:p>
              <a:endParaRPr lang="tr-TR" sz="2800" dirty="0">
                <a:solidFill>
                  <a:srgbClr val="292D3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Metin kutusu 5">
              <a:extLst>
                <a:ext uri="{FF2B5EF4-FFF2-40B4-BE49-F238E27FC236}">
                  <a16:creationId xmlns:a16="http://schemas.microsoft.com/office/drawing/2014/main" id="{7C42D4DE-D999-4CFC-ABE7-55B892C85999}"/>
                </a:ext>
              </a:extLst>
            </p:cNvPr>
            <p:cNvSpPr txBox="1"/>
            <p:nvPr/>
          </p:nvSpPr>
          <p:spPr>
            <a:xfrm>
              <a:off x="2354846" y="5993697"/>
              <a:ext cx="3310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Co-Founder</a:t>
              </a:r>
              <a:r>
                <a:rPr lang="en-GB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</a:t>
              </a:r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Volosoft</a:t>
              </a:r>
              <a:endParaRPr lang="en-GB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twitter.com/</a:t>
              </a:r>
              <a:r>
                <a:rPr lang="en-US" b="1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alperebicoglu</a:t>
              </a:r>
              <a:endParaRPr lang="tr-TR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3439A1D-C13D-2343-2700-5E6CC7A77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 b="18311"/>
          <a:stretch/>
        </p:blipFill>
        <p:spPr bwMode="auto">
          <a:xfrm>
            <a:off x="4752693" y="565174"/>
            <a:ext cx="2686613" cy="172524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F4D95-286B-BA33-5C99-8DAFE493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4FDC-2581-7565-EF42-E4EAF7E6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84" y="276066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Lexend"/>
              </a:rPr>
              <a:t>1956 — The Birth of </a:t>
            </a:r>
            <a:r>
              <a:rPr lang="en-US" b="1" dirty="0">
                <a:latin typeface="Lexend"/>
              </a:rPr>
              <a:t>Artificial Intelligence</a:t>
            </a:r>
            <a:endParaRPr lang="en-US" dirty="0">
              <a:latin typeface="Lexen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999429-79BB-ADA6-B5B2-F9B040A65186}"/>
              </a:ext>
            </a:extLst>
          </p:cNvPr>
          <p:cNvGrpSpPr/>
          <p:nvPr/>
        </p:nvGrpSpPr>
        <p:grpSpPr>
          <a:xfrm>
            <a:off x="99319" y="1333072"/>
            <a:ext cx="8274121" cy="4654193"/>
            <a:chOff x="418484" y="1265370"/>
            <a:chExt cx="8274121" cy="4654193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D18A855-F879-AAAD-DA73-3ED8AAC30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4" y="1265370"/>
              <a:ext cx="8274121" cy="46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BDB5-CF13-B3E2-F13F-5DA8B8D8A849}"/>
                </a:ext>
              </a:extLst>
            </p:cNvPr>
            <p:cNvSpPr txBox="1"/>
            <p:nvPr/>
          </p:nvSpPr>
          <p:spPr>
            <a:xfrm>
              <a:off x="511139" y="5407964"/>
              <a:ext cx="60977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b="0" i="1" dirty="0">
                  <a:solidFill>
                    <a:schemeClr val="bg1"/>
                  </a:solidFill>
                  <a:effectLst/>
                  <a:latin typeface="72Brand"/>
                </a:rPr>
                <a:t>Alan Turing &amp; Turing Machin</a:t>
              </a:r>
              <a:r>
                <a:rPr lang="en-US" b="0" i="1" dirty="0">
                  <a:solidFill>
                    <a:schemeClr val="bg1"/>
                  </a:solidFill>
                  <a:effectLst/>
                  <a:latin typeface="72Brand"/>
                </a:rPr>
                <a:t>e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6AF45-96E2-D82D-21F9-D8CF1BE43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16"/>
          <a:stretch/>
        </p:blipFill>
        <p:spPr bwMode="auto">
          <a:xfrm>
            <a:off x="8075486" y="1333072"/>
            <a:ext cx="3996647" cy="4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49CF3-4C7D-BF4F-2B06-7709CA51D78C}"/>
              </a:ext>
            </a:extLst>
          </p:cNvPr>
          <p:cNvSpPr txBox="1"/>
          <p:nvPr/>
        </p:nvSpPr>
        <p:spPr>
          <a:xfrm>
            <a:off x="11060320" y="1404991"/>
            <a:ext cx="152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72Brand"/>
              </a:rPr>
              <a:t>Enigma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6574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47F2D-B30A-F19E-4645-B7532365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63ABB7-7730-CB8A-3B1D-50260D9F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2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6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9F0F5A-E2D0-DCD3-DB18-43FAAEF83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00050"/>
            <a:ext cx="11506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941AF6-44E2-F212-0C46-D81A13D0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870"/>
            <a:ext cx="12192000" cy="64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3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693CB9-C60E-146F-E101-4132CEE0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B060AE-2FB7-39A1-8D3A-A338D7580435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Traditional SaaS</a:t>
            </a:r>
            <a:r>
              <a:rPr lang="en-US" dirty="0">
                <a:latin typeface="Lexend"/>
              </a:rPr>
              <a:t>: Expensive CRUD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417EB-50D8-628D-6D44-8A14555E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7" y="960631"/>
            <a:ext cx="7637401" cy="5356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8759A-1DD8-24E2-3908-42C5FA5D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00" y="2019734"/>
            <a:ext cx="3200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5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AE1A1-C606-9060-C38B-BDB0CD91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0E61E-731E-989F-2AAD-EB22A17F4013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Lexend"/>
              </a:rPr>
              <a:t>Traditional SaaS</a:t>
            </a:r>
            <a:r>
              <a:rPr lang="en-US">
                <a:latin typeface="Lexend"/>
              </a:rPr>
              <a:t>: Expensive CRUD apps!</a:t>
            </a:r>
            <a:endParaRPr lang="en-US" dirty="0">
              <a:latin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D186A-1DB6-64F4-8F67-E94AA801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966" y="960631"/>
            <a:ext cx="56388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FDD1F3-2CAD-111A-731F-388E1A54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10AECD-6C94-D54D-0C63-CD80A8E2AFFA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Klarna</a:t>
            </a:r>
            <a:r>
              <a:rPr lang="en-US" dirty="0">
                <a:latin typeface="Lexend"/>
              </a:rPr>
              <a:t>: Stopped Salesforce and Workday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25CE-2FAE-0A3C-8EB5-50EB55C7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960631"/>
            <a:ext cx="8222737" cy="55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CBE3C-652F-D496-41B8-2A1779DC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B89B8D-AADF-2C5C-B1FF-D7E8E01B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6" y="581353"/>
            <a:ext cx="11501328" cy="56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667C4-FB69-02E1-0399-24379249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CE67F-B5BD-AB3C-5D62-D0C928AB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44"/>
          <a:stretch/>
        </p:blipFill>
        <p:spPr>
          <a:xfrm>
            <a:off x="3584028" y="459499"/>
            <a:ext cx="8412382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BF2DB-1767-C1B0-7D0E-DE219A6F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0" y="207251"/>
            <a:ext cx="453390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E03CE-C4A1-C1BB-E076-EC46925B7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11"/>
          <a:stretch/>
        </p:blipFill>
        <p:spPr>
          <a:xfrm>
            <a:off x="195590" y="3016798"/>
            <a:ext cx="3163253" cy="3633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19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E7276-BB7D-FBAC-AD04-C87CE0D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EB1B7-7FE9-5B72-A2AA-1E84EACE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47" y="909734"/>
            <a:ext cx="10216055" cy="50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5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47DE7F0-9CE8-4F48-9565-D8AF06AEB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/>
          <a:stretch/>
        </p:blipFill>
        <p:spPr bwMode="auto">
          <a:xfrm>
            <a:off x="412208" y="286348"/>
            <a:ext cx="5606949" cy="5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FC2094C-C2BA-4958-9FF4-CAB6E820C6C2}"/>
              </a:ext>
            </a:extLst>
          </p:cNvPr>
          <p:cNvSpPr txBox="1">
            <a:spLocks/>
          </p:cNvSpPr>
          <p:nvPr/>
        </p:nvSpPr>
        <p:spPr>
          <a:xfrm>
            <a:off x="426558" y="4007010"/>
            <a:ext cx="5592599" cy="256464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1997 — Started with Intel i386 processor and Q-Basic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2004 — First App on .NET Framework 1.0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2006 — Software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2010 — Master degree on MBA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2017 — Co-Founder of Volosoft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499DBE-C4A3-475B-810A-DABCAC77A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85"/>
          <a:stretch/>
        </p:blipFill>
        <p:spPr>
          <a:xfrm>
            <a:off x="6047857" y="286348"/>
            <a:ext cx="5731935" cy="6285304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98F1186-2FAD-4CDF-B29A-B3345A71B62E}"/>
              </a:ext>
            </a:extLst>
          </p:cNvPr>
          <p:cNvSpPr/>
          <p:nvPr/>
        </p:nvSpPr>
        <p:spPr>
          <a:xfrm>
            <a:off x="5669760" y="4537495"/>
            <a:ext cx="702734" cy="6835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8FB23-5FA0-33CB-8BFE-D08F11456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640" y="2106213"/>
            <a:ext cx="4237952" cy="31148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6C68C5F8-FAAA-4AC8-9D0C-E632CBDF2A47}"/>
              </a:ext>
            </a:extLst>
          </p:cNvPr>
          <p:cNvSpPr/>
          <p:nvPr/>
        </p:nvSpPr>
        <p:spPr>
          <a:xfrm rot="16200000" flipV="1">
            <a:off x="8638520" y="3611983"/>
            <a:ext cx="1856869" cy="3082628"/>
          </a:xfrm>
          <a:prstGeom prst="bentArrow">
            <a:avLst>
              <a:gd name="adj1" fmla="val 25000"/>
              <a:gd name="adj2" fmla="val 3545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2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B5A84-A7E9-42E1-FA83-5D0B92AB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465E0-105F-6CBE-0055-28E4BBE7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956"/>
            <a:ext cx="12192000" cy="715391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A84EB7-92A9-EB4D-92DD-12202593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55" y="811268"/>
            <a:ext cx="4906689" cy="570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1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0373F-6DE8-54A3-E23E-82077FDC1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3C0427-875E-117B-743E-F11CA4F7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85725"/>
            <a:ext cx="93535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B71AF7-D19B-2D25-DAA4-C67475CC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7D62-5B26-B577-DD24-7A59D6F6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for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Developers</a:t>
            </a:r>
            <a:endParaRPr lang="en-US" sz="60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3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AD136-3D6D-E02B-9262-B14A4CDE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28DCE2-B1B0-E9DA-D195-446C6CF3C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A8DDD8-17A2-4482-31D3-253CFC56C81A}"/>
              </a:ext>
            </a:extLst>
          </p:cNvPr>
          <p:cNvSpPr txBox="1">
            <a:spLocks/>
          </p:cNvSpPr>
          <p:nvPr/>
        </p:nvSpPr>
        <p:spPr>
          <a:xfrm>
            <a:off x="459827" y="184666"/>
            <a:ext cx="11272345" cy="654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How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Developers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 Can Use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AI 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29676-BD08-A8C6-68AC-915A93FB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8993"/>
            <a:ext cx="12192000" cy="53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41FA4-3331-9FD1-EA66-500EB653D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755B2A-3457-60A7-49C0-C0B1362A7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622710"/>
            <a:ext cx="11272345" cy="654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AI</a:t>
            </a:r>
            <a:r>
              <a:rPr lang="it-IT" sz="4800" dirty="0">
                <a:latin typeface="Euclid Circular B" panose="020B0504000000000000"/>
                <a:ea typeface="Euclid Circular B" panose="020B0504000000000000" pitchFamily="34" charset="0"/>
              </a:rPr>
              <a:t> for </a:t>
            </a: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.NET Developers</a:t>
            </a:r>
            <a:endParaRPr lang="it-IT" sz="4800" dirty="0"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98851-543E-7928-7CA4-A5FC602F5347}"/>
              </a:ext>
            </a:extLst>
          </p:cNvPr>
          <p:cNvSpPr txBox="1"/>
          <p:nvPr/>
        </p:nvSpPr>
        <p:spPr>
          <a:xfrm>
            <a:off x="1044464" y="2084466"/>
            <a:ext cx="60933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dirty="0"/>
              <a:t>ML.NET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dirty="0"/>
              <a:t>OpenAI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dirty="0"/>
              <a:t>Azure AI</a:t>
            </a:r>
          </a:p>
        </p:txBody>
      </p:sp>
    </p:spTree>
    <p:extLst>
      <p:ext uri="{BB962C8B-B14F-4D97-AF65-F5344CB8AC3E}">
        <p14:creationId xmlns:p14="http://schemas.microsoft.com/office/powerpoint/2010/main" val="268119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DBBD67-E744-5A1C-FBCC-092310C1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BCC289-6289-310A-B0A8-FFB2600C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Live Coding: </a:t>
            </a:r>
            <a:r>
              <a:rPr lang="en-US" sz="4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Photo Picker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030FC-E1D1-9B8B-A2AB-44EF9DC5B63F}"/>
              </a:ext>
            </a:extLst>
          </p:cNvPr>
          <p:cNvSpPr txBox="1"/>
          <p:nvPr/>
        </p:nvSpPr>
        <p:spPr>
          <a:xfrm>
            <a:off x="666750" y="1063372"/>
            <a:ext cx="10858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Euclid Circular B" panose="020B0504000000000000"/>
              </a:rPr>
              <a:t>Goal</a:t>
            </a:r>
            <a:r>
              <a:rPr lang="en-US" sz="2800" dirty="0">
                <a:latin typeface="Euclid Circular B" panose="020B0504000000000000"/>
              </a:rPr>
              <a:t>: </a:t>
            </a:r>
          </a:p>
          <a:p>
            <a:r>
              <a:rPr lang="en-US" sz="2800" dirty="0">
                <a:latin typeface="Euclid Circular B" panose="020B0504000000000000"/>
              </a:rPr>
              <a:t>Build a .NET 9 app with AI. The app decides the best photo for Instagram.</a:t>
            </a:r>
          </a:p>
          <a:p>
            <a:endParaRPr lang="en-US" sz="2800" b="1" dirty="0">
              <a:latin typeface="Euclid Circular B" panose="020B0504000000000000"/>
            </a:endParaRPr>
          </a:p>
          <a:p>
            <a:r>
              <a:rPr lang="en-US" sz="2800" b="1" dirty="0">
                <a:latin typeface="Euclid Circular B" panose="020B050400000000000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Create a .NET console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Add .NET packages for AI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Configure for OpenAI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Find a good prompt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Give a folder with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Ask AI to rate our photos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Display the winner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And switch to a local –offline– AI model</a:t>
            </a:r>
          </a:p>
        </p:txBody>
      </p:sp>
    </p:spTree>
    <p:extLst>
      <p:ext uri="{BB962C8B-B14F-4D97-AF65-F5344CB8AC3E}">
        <p14:creationId xmlns:p14="http://schemas.microsoft.com/office/powerpoint/2010/main" val="193624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3A42AF-B7DE-C213-3349-956FD777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7A24A-EAB0-FE5F-357C-790CA0F8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186722"/>
            <a:ext cx="10153650" cy="172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E4CAC-2A74-D393-A52D-988190EC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6" y="3492854"/>
            <a:ext cx="10123264" cy="21784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DF94B6-8391-5E89-E647-6619EEDB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62148-AE72-A0E3-8B4A-847FCD8B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7EE26-1156-643A-092C-E60B3712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75FFB-1B9E-EBBB-95DB-78678671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" y="1292937"/>
            <a:ext cx="11036332" cy="49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9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9E24B-B982-21EE-04FD-5B443F52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392AB-1590-0775-8F1C-9A1126D7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Reliable?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DAAC-8680-8C10-9148-46C2FB1B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823873"/>
            <a:ext cx="11496050" cy="38990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B33A8A-E7E4-AF69-1EED-56CF397CD232}"/>
              </a:ext>
            </a:extLst>
          </p:cNvPr>
          <p:cNvSpPr/>
          <p:nvPr/>
        </p:nvSpPr>
        <p:spPr>
          <a:xfrm>
            <a:off x="3595419" y="4394388"/>
            <a:ext cx="4681478" cy="14546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158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1EB1E8-B9B1-EE9C-1814-E341C01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00F78-4274-CD47-1210-6BB261C4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44" y="31532"/>
            <a:ext cx="814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2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822127-80A7-D856-D4BA-5E99D922B442}"/>
              </a:ext>
            </a:extLst>
          </p:cNvPr>
          <p:cNvGrpSpPr/>
          <p:nvPr/>
        </p:nvGrpSpPr>
        <p:grpSpPr>
          <a:xfrm>
            <a:off x="6053788" y="664121"/>
            <a:ext cx="6138212" cy="5707730"/>
            <a:chOff x="5833658" y="810585"/>
            <a:chExt cx="6138212" cy="57077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EE4F53F-7FA1-4482-8677-5A91BBAFD3E5}"/>
                </a:ext>
              </a:extLst>
            </p:cNvPr>
            <p:cNvGrpSpPr/>
            <p:nvPr/>
          </p:nvGrpSpPr>
          <p:grpSpPr>
            <a:xfrm>
              <a:off x="5908002" y="5510315"/>
              <a:ext cx="6042936" cy="1008000"/>
              <a:chOff x="6518162" y="2268382"/>
              <a:chExt cx="6042936" cy="98660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B882E83-B009-4995-A503-5074F2254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8162" y="2268382"/>
                <a:ext cx="6042936" cy="98660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1E4158-CA8A-45D4-A014-4D9815481E55}"/>
                  </a:ext>
                </a:extLst>
              </p:cNvPr>
              <p:cNvSpPr txBox="1"/>
              <p:nvPr/>
            </p:nvSpPr>
            <p:spPr>
              <a:xfrm>
                <a:off x="6759707" y="2584174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2018</a:t>
                </a:r>
                <a:endParaRPr lang="en-US" sz="28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5A18A0-1707-4CD7-A261-3AA457B34E96}"/>
                </a:ext>
              </a:extLst>
            </p:cNvPr>
            <p:cNvGrpSpPr/>
            <p:nvPr/>
          </p:nvGrpSpPr>
          <p:grpSpPr>
            <a:xfrm>
              <a:off x="5962992" y="4818724"/>
              <a:ext cx="5932957" cy="1008000"/>
              <a:chOff x="6608642" y="1340899"/>
              <a:chExt cx="5932957" cy="100800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39B9593-6A1A-42C9-9B19-5D7C5B3C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8642" y="1340899"/>
                <a:ext cx="5932957" cy="1008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2D33A4-7A23-44C9-AB99-A958DC61D1C9}"/>
                  </a:ext>
                </a:extLst>
              </p:cNvPr>
              <p:cNvSpPr txBox="1"/>
              <p:nvPr/>
            </p:nvSpPr>
            <p:spPr>
              <a:xfrm>
                <a:off x="6809866" y="1656930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2019</a:t>
                </a:r>
                <a:endParaRPr lang="en-US" sz="2800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8EFF4E-6F91-4E53-BA47-E790D03F9438}"/>
                </a:ext>
              </a:extLst>
            </p:cNvPr>
            <p:cNvGrpSpPr/>
            <p:nvPr/>
          </p:nvGrpSpPr>
          <p:grpSpPr>
            <a:xfrm>
              <a:off x="5861964" y="4002990"/>
              <a:ext cx="6109906" cy="1085474"/>
              <a:chOff x="5848530" y="5584718"/>
              <a:chExt cx="5982616" cy="10080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C9B090-A9AA-401D-8690-F1BCA80A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8530" y="5584718"/>
                <a:ext cx="5982616" cy="1008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99FA66-7388-42F2-BBE8-E53BD58B63F8}"/>
                  </a:ext>
                </a:extLst>
              </p:cNvPr>
              <p:cNvSpPr txBox="1"/>
              <p:nvPr/>
            </p:nvSpPr>
            <p:spPr>
              <a:xfrm>
                <a:off x="6103011" y="5911427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2020</a:t>
                </a:r>
                <a:endParaRPr lang="en-US" sz="32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6A751A-43A2-4A94-8B66-28880F945386}"/>
                </a:ext>
              </a:extLst>
            </p:cNvPr>
            <p:cNvGrpSpPr/>
            <p:nvPr/>
          </p:nvGrpSpPr>
          <p:grpSpPr>
            <a:xfrm>
              <a:off x="5833658" y="3187547"/>
              <a:ext cx="6117283" cy="1034231"/>
              <a:chOff x="5894746" y="4387629"/>
              <a:chExt cx="5901678" cy="10080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B436C1C-CCC1-4DC3-B774-6450A511A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746" y="4387629"/>
                <a:ext cx="5901678" cy="1008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1113D0-E5B5-4582-88B8-4E68C4BD1B6B}"/>
                  </a:ext>
                </a:extLst>
              </p:cNvPr>
              <p:cNvSpPr txBox="1"/>
              <p:nvPr/>
            </p:nvSpPr>
            <p:spPr>
              <a:xfrm>
                <a:off x="6137219" y="470968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2021</a:t>
                </a:r>
                <a:endParaRPr lang="en-US" sz="32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6706E6-DC31-4CDF-9E7C-F76F053C4158}"/>
                </a:ext>
              </a:extLst>
            </p:cNvPr>
            <p:cNvGrpSpPr/>
            <p:nvPr/>
          </p:nvGrpSpPr>
          <p:grpSpPr>
            <a:xfrm>
              <a:off x="5891069" y="2398044"/>
              <a:ext cx="6042936" cy="1008000"/>
              <a:chOff x="5783244" y="3143140"/>
              <a:chExt cx="6042936" cy="100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FB962D3-6680-419F-86F9-A5747EE94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089"/>
              <a:stretch/>
            </p:blipFill>
            <p:spPr>
              <a:xfrm>
                <a:off x="5783244" y="3143140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1AA47D-53BA-4186-9071-6B590F81DF48}"/>
                  </a:ext>
                </a:extLst>
              </p:cNvPr>
              <p:cNvSpPr txBox="1"/>
              <p:nvPr/>
            </p:nvSpPr>
            <p:spPr>
              <a:xfrm>
                <a:off x="6110497" y="3492783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2022</a:t>
                </a:r>
                <a:endParaRPr lang="en-US" sz="32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6B0121-7BC1-4F77-B172-6F4F39130C84}"/>
                </a:ext>
              </a:extLst>
            </p:cNvPr>
            <p:cNvGrpSpPr/>
            <p:nvPr/>
          </p:nvGrpSpPr>
          <p:grpSpPr>
            <a:xfrm>
              <a:off x="5874137" y="1634055"/>
              <a:ext cx="6042936" cy="1008000"/>
              <a:chOff x="5788210" y="1898652"/>
              <a:chExt cx="6042936" cy="10080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1110F4E-175C-4239-ADB9-B09765A2B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011"/>
              <a:stretch/>
            </p:blipFill>
            <p:spPr>
              <a:xfrm>
                <a:off x="5788210" y="1898652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B1FAE-0BC7-42E0-9CD9-5D70C2A6BEDE}"/>
                  </a:ext>
                </a:extLst>
              </p:cNvPr>
              <p:cNvSpPr txBox="1"/>
              <p:nvPr/>
            </p:nvSpPr>
            <p:spPr>
              <a:xfrm>
                <a:off x="6149328" y="225470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2023</a:t>
                </a:r>
                <a:endParaRPr lang="en-US" sz="32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CDAE76-7DC2-4E91-966B-A08C14E671D9}"/>
                </a:ext>
              </a:extLst>
            </p:cNvPr>
            <p:cNvGrpSpPr/>
            <p:nvPr/>
          </p:nvGrpSpPr>
          <p:grpSpPr>
            <a:xfrm>
              <a:off x="5874137" y="810585"/>
              <a:ext cx="5939256" cy="1008000"/>
              <a:chOff x="5891890" y="541446"/>
              <a:chExt cx="5939256" cy="10080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F749658-C15D-4846-8FC3-1A16D30D3B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2156"/>
              <a:stretch/>
            </p:blipFill>
            <p:spPr>
              <a:xfrm>
                <a:off x="5891890" y="541446"/>
                <a:ext cx="5939256" cy="1008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FF8BF8-91DF-430D-9813-B6DC52B7AD87}"/>
                  </a:ext>
                </a:extLst>
              </p:cNvPr>
              <p:cNvSpPr txBox="1"/>
              <p:nvPr/>
            </p:nvSpPr>
            <p:spPr>
              <a:xfrm>
                <a:off x="6235036" y="840572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2024</a:t>
                </a:r>
                <a:endParaRPr lang="en-US" sz="2800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B928D2-B463-8E0F-6B2C-92E0526DE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5" y="117306"/>
            <a:ext cx="556212" cy="55621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CD957-C221-EC92-189A-1DB50F03022F}"/>
              </a:ext>
            </a:extLst>
          </p:cNvPr>
          <p:cNvGrpSpPr/>
          <p:nvPr/>
        </p:nvGrpSpPr>
        <p:grpSpPr>
          <a:xfrm>
            <a:off x="116417" y="640361"/>
            <a:ext cx="5872049" cy="5737382"/>
            <a:chOff x="14002" y="568811"/>
            <a:chExt cx="5872049" cy="57373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252BD1-3236-91CE-2ADC-B13A0A29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051" y="568811"/>
              <a:ext cx="5868000" cy="19321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C5289-F90C-F2C7-4DF0-FA06D2A54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5643"/>
            <a:stretch/>
          </p:blipFill>
          <p:spPr>
            <a:xfrm>
              <a:off x="14002" y="2454539"/>
              <a:ext cx="5868000" cy="3851654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4DB0E8-AFE9-A110-F76C-9FA9AF80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11852" y="652058"/>
              <a:ext cx="1663324" cy="573078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7E2F62-4EAA-6EF8-224B-4FC350C04357}"/>
              </a:ext>
            </a:extLst>
          </p:cNvPr>
          <p:cNvCxnSpPr>
            <a:cxnSpLocks/>
          </p:cNvCxnSpPr>
          <p:nvPr/>
        </p:nvCxnSpPr>
        <p:spPr>
          <a:xfrm>
            <a:off x="6079667" y="0"/>
            <a:ext cx="0" cy="6858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0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54" y="1134276"/>
            <a:ext cx="6724947" cy="859171"/>
          </a:xfrm>
        </p:spPr>
        <p:txBody>
          <a:bodyPr>
            <a:normAutofit/>
          </a:bodyPr>
          <a:lstStyle/>
          <a:p>
            <a:r>
              <a:rPr lang="en-US" b="1" noProof="0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Alper 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BİÇOĞLU</a:t>
            </a:r>
            <a:endParaRPr lang="en-US" b="1" noProof="0" dirty="0">
              <a:solidFill>
                <a:schemeClr val="bg1">
                  <a:lumMod val="65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69BCAD-C5A5-46C8-BDC6-CC420565D542}"/>
              </a:ext>
            </a:extLst>
          </p:cNvPr>
          <p:cNvGrpSpPr/>
          <p:nvPr/>
        </p:nvGrpSpPr>
        <p:grpSpPr>
          <a:xfrm>
            <a:off x="608454" y="3217210"/>
            <a:ext cx="6532687" cy="2093301"/>
            <a:chOff x="914956" y="1895258"/>
            <a:chExt cx="6086539" cy="2093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AF95B2-1BBB-49D3-A13E-4D8142716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494580" cy="505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1DF49-CE2B-4781-B2EF-BE47D593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64647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B5CCA68-2479-4648-B425-D36ADDD7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956" y="3432186"/>
              <a:ext cx="540000" cy="540000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F74FE8A-CDA9-42A3-A4F5-7B3EF584EEBA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dirty="0">
                <a:latin typeface="Euclid Circular B" panose="020B0504000000000000" pitchFamily="34" charset="0"/>
                <a:ea typeface="Euclid Circular B" panose="020B0504000000000000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25506AB-57DF-4F76-B8D5-78F55AD5A404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44855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45286BE-0897-42E1-8B75-D1CEFB43B1BD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694610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23EC92-B140-3508-24D1-A178E6DD0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9296" y="2525549"/>
            <a:ext cx="3524250" cy="347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2E12C9-4C6A-B9E2-1168-2CA90B344762}"/>
              </a:ext>
            </a:extLst>
          </p:cNvPr>
          <p:cNvSpPr txBox="1">
            <a:spLocks/>
          </p:cNvSpPr>
          <p:nvPr/>
        </p:nvSpPr>
        <p:spPr>
          <a:xfrm>
            <a:off x="8059296" y="654089"/>
            <a:ext cx="3524250" cy="1748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 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Source-Code</a:t>
            </a:r>
            <a:endParaRPr lang="en-US" sz="3200" b="1" dirty="0">
              <a:latin typeface="Euclid Circular B" panose="020B0504000000000000" pitchFamily="34" charset="0"/>
              <a:ea typeface="Euclid Circular B" panose="020B0504000000000000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7763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844453-3B14-0F55-2E33-4F50E9EF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3322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DC6A2-738D-5551-1B88-2C9E5EFB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20" y="2657686"/>
            <a:ext cx="3851623" cy="38625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35FC405-EE93-DF2C-4357-6A0F6693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52" y="664440"/>
            <a:ext cx="10985157" cy="1758437"/>
          </a:xfrm>
          <a:effectLst>
            <a:glow rad="190500">
              <a:schemeClr val="accent1">
                <a:satMod val="175000"/>
                <a:alpha val="40000"/>
              </a:schemeClr>
            </a:glow>
            <a:outerShdw blurRad="571500" dist="38100" dir="5400000" algn="t" rotWithShape="0">
              <a:prstClr val="black">
                <a:alpha val="38000"/>
              </a:prstClr>
            </a:outerShdw>
            <a:softEdge rad="12700"/>
          </a:effectLst>
        </p:spPr>
        <p:txBody>
          <a:bodyPr>
            <a:normAutofit/>
          </a:bodyPr>
          <a:lstStyle/>
          <a:p>
            <a:pPr algn="r"/>
            <a:r>
              <a:rPr lang="en-US" sz="4800" b="1" i="0" dirty="0">
                <a:solidFill>
                  <a:schemeClr val="bg1"/>
                </a:solidFill>
                <a:effectLst/>
                <a:latin typeface="Euclid Circular B" panose="020B0504000000000000"/>
              </a:rPr>
              <a:t>5x </a:t>
            </a:r>
            <a:r>
              <a:rPr lang="tr-TR" sz="4800" b="1" i="0" dirty="0">
                <a:solidFill>
                  <a:schemeClr val="bg1"/>
                </a:solidFill>
                <a:effectLst/>
                <a:latin typeface="Lexend"/>
              </a:rPr>
              <a:t>ABP Personal Licence</a:t>
            </a:r>
            <a:endParaRPr lang="en-US" sz="4800" b="1" noProof="0" dirty="0">
              <a:solidFill>
                <a:schemeClr val="bg1"/>
              </a:solidFill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BDA1F-7E47-8A54-E223-E09B39D4C32B}"/>
              </a:ext>
            </a:extLst>
          </p:cNvPr>
          <p:cNvSpPr txBox="1"/>
          <p:nvPr/>
        </p:nvSpPr>
        <p:spPr>
          <a:xfrm>
            <a:off x="5435725" y="1899657"/>
            <a:ext cx="6303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r-T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https://abp.io/community/raffles</a:t>
            </a:r>
          </a:p>
        </p:txBody>
      </p:sp>
    </p:spTree>
    <p:extLst>
      <p:ext uri="{BB962C8B-B14F-4D97-AF65-F5344CB8AC3E}">
        <p14:creationId xmlns:p14="http://schemas.microsoft.com/office/powerpoint/2010/main" val="364222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9025BB-AD1B-87F3-FA0C-189D04B127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072551" cy="673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9800" dirty="0"/>
              <a:t>🙌</a:t>
            </a:r>
            <a:endParaRPr lang="en-US" sz="9800" dirty="0"/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.NET Developers</a:t>
            </a:r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?</a:t>
            </a: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Use AI in a real-world project?</a:t>
            </a:r>
            <a:endParaRPr lang="en-US" sz="6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FE995-1A24-AEEC-6DD5-9145F68D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CF315A-CDE9-B102-FFF2-79C2F4F6C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79" y="934109"/>
            <a:ext cx="7898521" cy="5923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91BBEE-A0EA-BAFC-9EF6-C5E95E9F1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4579" cy="5013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813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B8DE9-38B3-F698-829C-0821DC35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8F652-0C06-2C39-4991-A39AA1F2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/>
          <a:stretch/>
        </p:blipFill>
        <p:spPr>
          <a:xfrm>
            <a:off x="0" y="0"/>
            <a:ext cx="423764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FE8BA-E145-2A17-267D-026F2BA5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67" r="14907" b="17724"/>
          <a:stretch/>
        </p:blipFill>
        <p:spPr>
          <a:xfrm>
            <a:off x="4237640" y="15766"/>
            <a:ext cx="806559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96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900"/>
            <a:ext cx="10515600" cy="1058863"/>
          </a:xfrm>
        </p:spPr>
        <p:txBody>
          <a:bodyPr/>
          <a:lstStyle/>
          <a:p>
            <a:r>
              <a:rPr lang="en-US" noProof="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646"/>
            <a:ext cx="10844048" cy="253070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past, present and future of AI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AI for .NET Developers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Live Coding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past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and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future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of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endParaRPr lang="en-US" sz="60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24927</TotalTime>
  <Words>296</Words>
  <Application>Microsoft Office PowerPoint</Application>
  <PresentationFormat>Widescreen</PresentationFormat>
  <Paragraphs>89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72Brand</vt:lpstr>
      <vt:lpstr>Arial</vt:lpstr>
      <vt:lpstr>Calibri</vt:lpstr>
      <vt:lpstr>Calibri Light</vt:lpstr>
      <vt:lpstr>Euclid Circular B</vt:lpstr>
      <vt:lpstr>Lexend</vt:lpstr>
      <vt:lpstr>Poppins</vt:lpstr>
      <vt:lpstr>Office Theme</vt:lpstr>
      <vt:lpstr>AI as a Simple Developer</vt:lpstr>
      <vt:lpstr>PowerPoint Presentation</vt:lpstr>
      <vt:lpstr>PowerPoint Presentation</vt:lpstr>
      <vt:lpstr>5x ABP Personal Licence</vt:lpstr>
      <vt:lpstr>PowerPoint Presentation</vt:lpstr>
      <vt:lpstr>PowerPoint Presentation</vt:lpstr>
      <vt:lpstr>PowerPoint Presentation</vt:lpstr>
      <vt:lpstr>Agenda</vt:lpstr>
      <vt:lpstr>The past, present, and future of AI</vt:lpstr>
      <vt:lpstr>1956 — The Birth of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for Developers</vt:lpstr>
      <vt:lpstr>PowerPoint Presentation</vt:lpstr>
      <vt:lpstr>PowerPoint Presentation</vt:lpstr>
      <vt:lpstr>Live Coding: Photo Picker</vt:lpstr>
      <vt:lpstr>Download Ollama</vt:lpstr>
      <vt:lpstr>Run Ollama</vt:lpstr>
      <vt:lpstr>Reliable?</vt:lpstr>
      <vt:lpstr>PowerPoint Presentation</vt:lpstr>
      <vt:lpstr>Alper EBİÇOĞLU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Monolith First for Microservice Architecture</dc:title>
  <dc:creator>Halil Kalkan</dc:creator>
  <cp:lastModifiedBy>Alper Ebiçoğlu</cp:lastModifiedBy>
  <cp:revision>1133</cp:revision>
  <dcterms:created xsi:type="dcterms:W3CDTF">2022-02-27T10:42:11Z</dcterms:created>
  <dcterms:modified xsi:type="dcterms:W3CDTF">2025-02-10T10:40:47Z</dcterms:modified>
</cp:coreProperties>
</file>